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56" r:id="rId5"/>
    <p:sldId id="316" r:id="rId6"/>
    <p:sldId id="262" r:id="rId7"/>
    <p:sldId id="294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269" r:id="rId24"/>
    <p:sldId id="29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9C3F"/>
    <a:srgbClr val="90C44A"/>
    <a:srgbClr val="EBF1E9"/>
    <a:srgbClr val="BDE363"/>
    <a:srgbClr val="AEDD40"/>
    <a:srgbClr val="29235C"/>
    <a:srgbClr val="ACCA9E"/>
    <a:srgbClr val="92BE7C"/>
    <a:srgbClr val="7AB4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6ABE1F-6AA5-DCE7-26E5-3E7BCF0529BE}" v="23" dt="2023-04-13T10:05:59.523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15" autoAdjust="0"/>
    <p:restoredTop sz="66240" autoAdjust="0"/>
  </p:normalViewPr>
  <p:slideViewPr>
    <p:cSldViewPr snapToGrid="0">
      <p:cViewPr varScale="1">
        <p:scale>
          <a:sx n="75" d="100"/>
          <a:sy n="75" d="100"/>
        </p:scale>
        <p:origin x="115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fydd Lloyd" userId="S::dafydd@effective-hrm.co.uk::80a1b073-8c2e-4413-aef4-95e136635c7f" providerId="AD" clId="Web-{666ABE1F-6AA5-DCE7-26E5-3E7BCF0529BE}"/>
    <pc:docChg chg="modSld sldOrd">
      <pc:chgData name="Dafydd Lloyd" userId="S::dafydd@effective-hrm.co.uk::80a1b073-8c2e-4413-aef4-95e136635c7f" providerId="AD" clId="Web-{666ABE1F-6AA5-DCE7-26E5-3E7BCF0529BE}" dt="2023-04-13T10:06:41.149" v="1346"/>
      <pc:docMkLst>
        <pc:docMk/>
      </pc:docMkLst>
      <pc:sldChg chg="modNotes">
        <pc:chgData name="Dafydd Lloyd" userId="S::dafydd@effective-hrm.co.uk::80a1b073-8c2e-4413-aef4-95e136635c7f" providerId="AD" clId="Web-{666ABE1F-6AA5-DCE7-26E5-3E7BCF0529BE}" dt="2023-04-13T09:42:14.659" v="115"/>
        <pc:sldMkLst>
          <pc:docMk/>
          <pc:sldMk cId="541808812" sldId="256"/>
        </pc:sldMkLst>
      </pc:sldChg>
      <pc:sldChg chg="ord">
        <pc:chgData name="Dafydd Lloyd" userId="S::dafydd@effective-hrm.co.uk::80a1b073-8c2e-4413-aef4-95e136635c7f" providerId="AD" clId="Web-{666ABE1F-6AA5-DCE7-26E5-3E7BCF0529BE}" dt="2023-04-13T09:42:16.362" v="116"/>
        <pc:sldMkLst>
          <pc:docMk/>
          <pc:sldMk cId="3142761370" sldId="262"/>
        </pc:sldMkLst>
      </pc:sldChg>
      <pc:sldChg chg="modNotes">
        <pc:chgData name="Dafydd Lloyd" userId="S::dafydd@effective-hrm.co.uk::80a1b073-8c2e-4413-aef4-95e136635c7f" providerId="AD" clId="Web-{666ABE1F-6AA5-DCE7-26E5-3E7BCF0529BE}" dt="2023-04-13T10:06:41.149" v="1346"/>
        <pc:sldMkLst>
          <pc:docMk/>
          <pc:sldMk cId="942182038" sldId="269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44:23.381" v="216"/>
        <pc:sldMkLst>
          <pc:docMk/>
          <pc:sldMk cId="963266606" sldId="294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43:05.738" v="163"/>
        <pc:sldMkLst>
          <pc:docMk/>
          <pc:sldMk cId="3142373561" sldId="316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44:50.663" v="227"/>
        <pc:sldMkLst>
          <pc:docMk/>
          <pc:sldMk cId="2765386272" sldId="317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45:46.133" v="257"/>
        <pc:sldMkLst>
          <pc:docMk/>
          <pc:sldMk cId="4077329822" sldId="318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47:47.964" v="370"/>
        <pc:sldMkLst>
          <pc:docMk/>
          <pc:sldMk cId="1359029943" sldId="319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51:03.672" v="540"/>
        <pc:sldMkLst>
          <pc:docMk/>
          <pc:sldMk cId="1514366486" sldId="320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53:04.410" v="632"/>
        <pc:sldMkLst>
          <pc:docMk/>
          <pc:sldMk cId="2018022040" sldId="321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53:54.177" v="671"/>
        <pc:sldMkLst>
          <pc:docMk/>
          <pc:sldMk cId="638077359" sldId="322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55:30.663" v="733"/>
        <pc:sldMkLst>
          <pc:docMk/>
          <pc:sldMk cId="792071963" sldId="323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56:46.697" v="824"/>
        <pc:sldMkLst>
          <pc:docMk/>
          <pc:sldMk cId="633470397" sldId="324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58:14.683" v="907"/>
        <pc:sldMkLst>
          <pc:docMk/>
          <pc:sldMk cId="1723057162" sldId="325"/>
        </pc:sldMkLst>
      </pc:sldChg>
      <pc:sldChg chg="modNotes">
        <pc:chgData name="Dafydd Lloyd" userId="S::dafydd@effective-hrm.co.uk::80a1b073-8c2e-4413-aef4-95e136635c7f" providerId="AD" clId="Web-{666ABE1F-6AA5-DCE7-26E5-3E7BCF0529BE}" dt="2023-04-13T09:59:40.732" v="982"/>
        <pc:sldMkLst>
          <pc:docMk/>
          <pc:sldMk cId="1239405381" sldId="326"/>
        </pc:sldMkLst>
      </pc:sldChg>
      <pc:sldChg chg="modNotes">
        <pc:chgData name="Dafydd Lloyd" userId="S::dafydd@effective-hrm.co.uk::80a1b073-8c2e-4413-aef4-95e136635c7f" providerId="AD" clId="Web-{666ABE1F-6AA5-DCE7-26E5-3E7BCF0529BE}" dt="2023-04-13T10:01:04.781" v="1062"/>
        <pc:sldMkLst>
          <pc:docMk/>
          <pc:sldMk cId="2341382265" sldId="327"/>
        </pc:sldMkLst>
      </pc:sldChg>
      <pc:sldChg chg="modSp modNotes">
        <pc:chgData name="Dafydd Lloyd" userId="S::dafydd@effective-hrm.co.uk::80a1b073-8c2e-4413-aef4-95e136635c7f" providerId="AD" clId="Web-{666ABE1F-6AA5-DCE7-26E5-3E7BCF0529BE}" dt="2023-04-13T10:04:15.974" v="1199"/>
        <pc:sldMkLst>
          <pc:docMk/>
          <pc:sldMk cId="1485543628" sldId="328"/>
        </pc:sldMkLst>
        <pc:spChg chg="mod">
          <ac:chgData name="Dafydd Lloyd" userId="S::dafydd@effective-hrm.co.uk::80a1b073-8c2e-4413-aef4-95e136635c7f" providerId="AD" clId="Web-{666ABE1F-6AA5-DCE7-26E5-3E7BCF0529BE}" dt="2023-04-13T10:01:49.142" v="1067" actId="20577"/>
          <ac:spMkLst>
            <pc:docMk/>
            <pc:sldMk cId="1485543628" sldId="328"/>
            <ac:spMk id="5" creationId="{8EDF2A87-7CCA-47E0-B965-BD072B3D6CE9}"/>
          </ac:spMkLst>
        </pc:spChg>
      </pc:sldChg>
      <pc:sldChg chg="modNotes">
        <pc:chgData name="Dafydd Lloyd" userId="S::dafydd@effective-hrm.co.uk::80a1b073-8c2e-4413-aef4-95e136635c7f" providerId="AD" clId="Web-{666ABE1F-6AA5-DCE7-26E5-3E7BCF0529BE}" dt="2023-04-13T10:05:59.289" v="1308"/>
        <pc:sldMkLst>
          <pc:docMk/>
          <pc:sldMk cId="1818648085" sldId="33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81B43-4DAA-4B9F-9BED-2BDA98131738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CDB6D-3891-47BF-99E0-741BDE2E8E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89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Hello and Welcome to this EHRM Webinar</a:t>
            </a:r>
            <a:endParaRPr lang="en-US" dirty="0"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/>
                <a:cs typeface="Arial"/>
              </a:rPr>
              <a:t>Designed for business owners, senior managers, people with H&amp;S responsibilities (now or in the future)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/>
                <a:cs typeface="Arial"/>
              </a:rPr>
              <a:t>30 mins – Q in chat. Also send out presentation with contact details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/>
                <a:cs typeface="Arial"/>
              </a:rPr>
              <a:t>DL, 30 years, practical and quals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dirty="0">
                <a:latin typeface="Arial"/>
                <a:cs typeface="Arial"/>
              </a:rPr>
              <a:t>EHRM – competent person for majority of clients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819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Calibri"/>
              </a:rPr>
              <a:t>2-way process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Employee can raise concerns, often best at understanding risks, can influence decisions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Shows you are taking H&amp;S seriously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755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Calibri"/>
              </a:rPr>
              <a:t>Everyone needs to know how to work safely inc. Contractors and self-employed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Employer needs to provide instruction, information and adequate training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Needn't be complicated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89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H&amp;S Training – free and during normal working hours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Record training – understand training received and any expiry dates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Info and training should be easy to understand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Everyone should be clear on what they are expected to do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340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Welfare – hot and cold water, soap, drying, </a:t>
            </a:r>
            <a:r>
              <a:rPr lang="en-US" dirty="0" err="1"/>
              <a:t>sanitory</a:t>
            </a:r>
            <a:r>
              <a:rPr lang="en-US" dirty="0"/>
              <a:t> products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Place to store clothing and change clothing (if specific clothing </a:t>
            </a:r>
            <a:r>
              <a:rPr lang="en-US" dirty="0" err="1">
                <a:cs typeface="Calibri"/>
              </a:rPr>
              <a:t>reqd</a:t>
            </a:r>
            <a:r>
              <a:rPr lang="en-US" dirty="0">
                <a:cs typeface="Calibri"/>
              </a:rPr>
              <a:t>)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Meal Breaks – clean, no contamination of food, washing facilities, heating food and water, good hygiene.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398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Calibri"/>
              </a:rPr>
              <a:t>Appointed person: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Someone who is in charge of 1st aid arrangements – equipment, facilities, calling emergency services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Don't need formal training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Need for "Adequate and appropriate" first aid arrangements – decide based on....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3129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HSE suggested kit list for an office environment: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1st aid guidance leaflet</a:t>
            </a:r>
          </a:p>
          <a:p>
            <a:r>
              <a:rPr lang="en-US" dirty="0">
                <a:cs typeface="Calibri"/>
              </a:rPr>
              <a:t>Sterile plasters (various sizes)</a:t>
            </a:r>
          </a:p>
          <a:p>
            <a:r>
              <a:rPr lang="en-US" dirty="0">
                <a:cs typeface="Calibri"/>
              </a:rPr>
              <a:t>Sterile eye pads</a:t>
            </a:r>
          </a:p>
          <a:p>
            <a:r>
              <a:rPr lang="en-US" dirty="0">
                <a:cs typeface="Calibri"/>
              </a:rPr>
              <a:t>Triangular bandages</a:t>
            </a:r>
          </a:p>
          <a:p>
            <a:r>
              <a:rPr lang="en-US" dirty="0">
                <a:cs typeface="Calibri"/>
              </a:rPr>
              <a:t>Safety pins</a:t>
            </a:r>
          </a:p>
          <a:p>
            <a:r>
              <a:rPr lang="en-US" dirty="0">
                <a:cs typeface="Calibri"/>
              </a:rPr>
              <a:t>Sterile wound dressings</a:t>
            </a:r>
          </a:p>
          <a:p>
            <a:r>
              <a:rPr lang="en-US" dirty="0">
                <a:cs typeface="Calibri"/>
              </a:rPr>
              <a:t>Disposable gloves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8171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Calibri"/>
              </a:rPr>
              <a:t>Employes must: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Decide what could harm workers</a:t>
            </a:r>
          </a:p>
          <a:p>
            <a:r>
              <a:rPr lang="en-US" dirty="0">
                <a:cs typeface="Calibri"/>
              </a:rPr>
              <a:t>Explain how risks are being controlled</a:t>
            </a:r>
          </a:p>
          <a:p>
            <a:r>
              <a:rPr lang="en-US" dirty="0">
                <a:cs typeface="Calibri"/>
              </a:rPr>
              <a:t>Consult with workers/H&amp;S Rep</a:t>
            </a:r>
          </a:p>
          <a:p>
            <a:r>
              <a:rPr lang="en-US" dirty="0">
                <a:cs typeface="Calibri"/>
              </a:rPr>
              <a:t>Free training so workers can do their job</a:t>
            </a:r>
          </a:p>
          <a:p>
            <a:r>
              <a:rPr lang="en-US" dirty="0">
                <a:cs typeface="Calibri"/>
              </a:rPr>
              <a:t>Free equipment or PPE</a:t>
            </a:r>
          </a:p>
          <a:p>
            <a:r>
              <a:rPr lang="en-US" dirty="0">
                <a:cs typeface="Calibri"/>
              </a:rPr>
              <a:t>Toilets, washing facilities, water</a:t>
            </a:r>
          </a:p>
          <a:p>
            <a:r>
              <a:rPr lang="en-US" dirty="0">
                <a:cs typeface="Calibri"/>
              </a:rPr>
              <a:t>First aid facilities</a:t>
            </a:r>
          </a:p>
          <a:p>
            <a:r>
              <a:rPr lang="en-US" dirty="0">
                <a:cs typeface="Calibri"/>
              </a:rPr>
              <a:t>Report major injuries or fatalities</a:t>
            </a:r>
          </a:p>
          <a:p>
            <a:r>
              <a:rPr lang="en-US" dirty="0">
                <a:cs typeface="Calibri"/>
              </a:rPr>
              <a:t>Insurance that covers workers if they get hurt</a:t>
            </a:r>
          </a:p>
          <a:p>
            <a:r>
              <a:rPr lang="en-US" dirty="0">
                <a:cs typeface="Calibri"/>
              </a:rPr>
              <a:t>Work with other employers or contractors sharing the workplace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223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NUMBERED SLIDE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197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NUMBERED SLIDE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336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RIDDOR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"Work related"</a:t>
            </a:r>
          </a:p>
          <a:p>
            <a:r>
              <a:rPr lang="en-US" dirty="0">
                <a:cs typeface="Calibri"/>
              </a:rPr>
              <a:t>7 days away from work</a:t>
            </a:r>
          </a:p>
          <a:p>
            <a:r>
              <a:rPr lang="en-US" dirty="0">
                <a:cs typeface="Calibri"/>
              </a:rPr>
              <a:t>Fractures (not fingers or toes)</a:t>
            </a:r>
          </a:p>
          <a:p>
            <a:r>
              <a:rPr lang="en-US" dirty="0">
                <a:cs typeface="Calibri"/>
              </a:rPr>
              <a:t>Head injury</a:t>
            </a:r>
          </a:p>
          <a:p>
            <a:r>
              <a:rPr lang="en-US" dirty="0">
                <a:cs typeface="Calibri"/>
              </a:rPr>
              <a:t>Non worker </a:t>
            </a:r>
            <a:r>
              <a:rPr lang="en-US" dirty="0" err="1">
                <a:cs typeface="Calibri"/>
              </a:rPr>
              <a:t>hospitalised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Occupational diseases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Dangerous </a:t>
            </a:r>
            <a:r>
              <a:rPr lang="en-US" dirty="0" err="1">
                <a:cs typeface="Calibri"/>
              </a:rPr>
              <a:t>occurances</a:t>
            </a:r>
            <a:r>
              <a:rPr lang="en-US" dirty="0">
                <a:cs typeface="Calibri"/>
              </a:rPr>
              <a:t> (27 categories)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Collapse of lifting equipment</a:t>
            </a:r>
          </a:p>
          <a:p>
            <a:r>
              <a:rPr lang="en-US" dirty="0">
                <a:cs typeface="Calibri"/>
              </a:rPr>
              <a:t>Overhead power lines</a:t>
            </a:r>
          </a:p>
          <a:p>
            <a:r>
              <a:rPr lang="en-US" dirty="0">
                <a:cs typeface="Calibri"/>
              </a:rPr>
              <a:t>Release of a dangerous chemical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005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cs typeface="Calibri" panose="020F0502020204030204"/>
              </a:rPr>
              <a:t>Presentation leans on HSE</a:t>
            </a:r>
          </a:p>
          <a:p>
            <a:endParaRPr lang="en-GB" dirty="0">
              <a:cs typeface="Calibri" panose="020F0502020204030204"/>
            </a:endParaRPr>
          </a:p>
          <a:p>
            <a:r>
              <a:rPr lang="en-GB" dirty="0">
                <a:cs typeface="Calibri" panose="020F0502020204030204"/>
              </a:rPr>
              <a:t>Compliance focus</a:t>
            </a:r>
          </a:p>
          <a:p>
            <a:endParaRPr lang="en-GB" dirty="0">
              <a:cs typeface="Calibri" panose="020F0502020204030204"/>
            </a:endParaRPr>
          </a:p>
          <a:p>
            <a:r>
              <a:rPr lang="en-GB" dirty="0">
                <a:cs typeface="Calibri" panose="020F0502020204030204"/>
              </a:rPr>
              <a:t>Good practical advice</a:t>
            </a:r>
          </a:p>
          <a:p>
            <a:endParaRPr lang="en-GB" dirty="0">
              <a:cs typeface="Calibri" panose="020F0502020204030204"/>
            </a:endParaRPr>
          </a:p>
          <a:p>
            <a:r>
              <a:rPr lang="en-GB" dirty="0">
                <a:cs typeface="Calibri" panose="020F0502020204030204"/>
              </a:rPr>
              <a:t>Links to HSE website sections in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909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Thank you for your attention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Hope it was informative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For further info: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Links</a:t>
            </a:r>
            <a:endParaRPr lang="en-US" dirty="0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HSE Website</a:t>
            </a:r>
            <a:endParaRPr lang="en-US" dirty="0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Get in touch</a:t>
            </a:r>
            <a:endParaRPr lang="en-US" dirty="0">
              <a:latin typeface="Arial"/>
              <a:cs typeface="Arial"/>
            </a:endParaRPr>
          </a:p>
          <a:p>
            <a:endParaRPr lang="en-GB" dirty="0">
              <a:cs typeface="Calibri" panose="020F0502020204030204"/>
            </a:endParaRPr>
          </a:p>
          <a:p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29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343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SLIDE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229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 an employer you must appoint a comp person (or people) to help you meet your H&amp;S legal duties.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SKE – not usually essential to have formal qualifications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Low risk v High Risk sectors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497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 act as Comp Person for majority of clients.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100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Law: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HSWA 74 – write a policy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MHSW Regs 99 – steps to manage H&amp;S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558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dirty="0">
                <a:cs typeface="Calibri" panose="020F0502020204030204"/>
              </a:rPr>
              <a:t>Commitment to managing H&amp;S – General policy and aims</a:t>
            </a:r>
          </a:p>
          <a:p>
            <a:pPr marL="228600" indent="-228600">
              <a:buAutoNum type="arabicPeriod"/>
            </a:pPr>
            <a:endParaRPr lang="en-US" dirty="0">
              <a:cs typeface="Calibri" panose="020F0502020204030204"/>
            </a:endParaRPr>
          </a:p>
          <a:p>
            <a:pPr marL="228600" indent="-228600">
              <a:buAutoNum type="arabicPeriod"/>
            </a:pPr>
            <a:r>
              <a:rPr lang="en-US" dirty="0">
                <a:cs typeface="Calibri"/>
              </a:rPr>
              <a:t> Name, position, role of people with specific H&amp;S </a:t>
            </a:r>
            <a:r>
              <a:rPr lang="en-US" dirty="0" err="1">
                <a:cs typeface="Calibri"/>
              </a:rPr>
              <a:t>Resps</a:t>
            </a:r>
            <a:endParaRPr lang="en-US" dirty="0">
              <a:cs typeface="Calibri"/>
            </a:endParaRPr>
          </a:p>
          <a:p>
            <a:pPr marL="228600" indent="-228600">
              <a:buAutoNum type="arabicPeriod"/>
            </a:pPr>
            <a:endParaRPr lang="en-US" dirty="0">
              <a:cs typeface="Calibri"/>
            </a:endParaRPr>
          </a:p>
          <a:p>
            <a:pPr marL="228600" indent="-228600">
              <a:buAutoNum type="arabicPeriod"/>
            </a:pPr>
            <a:r>
              <a:rPr lang="en-US" dirty="0">
                <a:cs typeface="Calibri"/>
              </a:rPr>
              <a:t>Practical arrangements to achieve policies and aims e.g.</a:t>
            </a:r>
          </a:p>
          <a:p>
            <a:pPr marL="228600" indent="-228600">
              <a:buAutoNum type="arabicPeriod"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Substances</a:t>
            </a:r>
          </a:p>
          <a:p>
            <a:r>
              <a:rPr lang="en-US" dirty="0">
                <a:cs typeface="Calibri"/>
              </a:rPr>
              <a:t>Training</a:t>
            </a:r>
          </a:p>
          <a:p>
            <a:r>
              <a:rPr lang="en-US" dirty="0">
                <a:cs typeface="Calibri"/>
              </a:rPr>
              <a:t>Accident Reporting</a:t>
            </a:r>
          </a:p>
          <a:p>
            <a:r>
              <a:rPr lang="en-US" dirty="0">
                <a:cs typeface="Calibri"/>
              </a:rPr>
              <a:t>Welfare Provision</a:t>
            </a:r>
          </a:p>
          <a:p>
            <a:r>
              <a:rPr lang="en-US" dirty="0">
                <a:cs typeface="Calibri"/>
              </a:rPr>
              <a:t>Plant and Equipment</a:t>
            </a:r>
          </a:p>
          <a:p>
            <a:r>
              <a:rPr lang="en-US" dirty="0">
                <a:cs typeface="Calibri"/>
              </a:rPr>
              <a:t>Emergency Procedures</a:t>
            </a:r>
          </a:p>
          <a:p>
            <a:endParaRPr lang="en-US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947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Hazard – What could cause injury or illness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Risk – </a:t>
            </a:r>
            <a:r>
              <a:rPr lang="en-US" dirty="0" err="1">
                <a:cs typeface="Calibri"/>
              </a:rPr>
              <a:t>Likelyhood</a:t>
            </a:r>
            <a:r>
              <a:rPr lang="en-US" dirty="0">
                <a:cs typeface="Calibri"/>
              </a:rPr>
              <a:t> and Seriousness of harm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Eliminate Hazard or control risk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Definitions of Hazard and Risk can get intertwined, priority is identification, elimination, control, mitigation.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097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cs typeface="Calibri"/>
            </a:endParaRPr>
          </a:p>
          <a:p>
            <a:r>
              <a:rPr lang="en-GB" dirty="0">
                <a:cs typeface="Calibri"/>
              </a:rPr>
              <a:t>E – window cleaner</a:t>
            </a:r>
          </a:p>
          <a:p>
            <a:r>
              <a:rPr lang="en-GB" dirty="0">
                <a:cs typeface="Calibri"/>
              </a:rPr>
              <a:t>R – change chemicals, noise, dust (water), vibration (rotation, equipment)</a:t>
            </a:r>
          </a:p>
          <a:p>
            <a:r>
              <a:rPr lang="en-GB" dirty="0">
                <a:cs typeface="Calibri"/>
              </a:rPr>
              <a:t>I – Guards</a:t>
            </a:r>
          </a:p>
          <a:p>
            <a:r>
              <a:rPr lang="en-GB" dirty="0">
                <a:cs typeface="Calibri"/>
              </a:rPr>
              <a:t>C – Procs, SSOW, permits, training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P – Dusk Masks (but with water), Safety goggles</a:t>
            </a:r>
          </a:p>
          <a:p>
            <a:r>
              <a:rPr lang="en-GB" dirty="0">
                <a:cs typeface="Calibri"/>
              </a:rPr>
              <a:t>D – Live rail environment, cutting chickens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6CDB6D-3891-47BF-99E0-741BDE2E8E4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42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4F485-CBFC-4CA3-9172-BE37976D4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6F2550-C3AC-4839-B2CF-B01E05A13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04DF2-C5D3-490F-ACC5-1AE39890F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33A49-9633-4998-981C-15F3B18ED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D4E24-44F7-464A-957C-F9BD5B73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53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7AC98-BF88-4F6F-9DCA-CFE3FC899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E35E69-F1F8-470A-9BC6-F47E13A79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BEDA2-9F56-4D15-B76D-A85AF962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8E9DA-0A75-45A3-9DB9-85D068004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5FEA7-4B34-4196-A5F2-F1C3907B6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36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888ECA-1C40-41A8-8DB9-1C0ECCA63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6D3774-03F5-4DEC-A79B-D861E208F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A1544-0ADF-4615-8556-6141F804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B0EDF-8B07-4A8A-A0C9-BA7E3DED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D12B0-DD65-4442-A979-B543DF01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16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43834-61EE-4B1C-ABE6-E9D1528B8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D535A-49DD-4968-AC4F-15A947022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B013E-0FED-44AE-AC91-752E8C90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CD43D-2D42-4C30-99B7-CA3F2751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97DCE-5392-44AF-81AB-41511AB54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64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EFF8B-6B1D-4CE6-839B-C6BA22B53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91E5C-916B-4B79-A6EA-4F164CC99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EA3EE-780E-4920-8B2E-5C2971D25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C5D88-5B35-47F1-8A90-8620CDAEF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9ABF7-AE23-4027-A9D0-AE0499A4C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2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70456-DE2F-49D1-B352-D7253B9A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DE02C-8087-4273-9B56-906F05856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7097C7-476C-4D89-8CC1-D62BB2C77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5B62A-B9E9-46FE-8164-BE58CA232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3A7EB-9D6F-40DD-9DF6-DBFB0AB44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5055E-B63A-4136-B773-3B19C379E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56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20E1B-9D04-4961-9F20-8F57A677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C96BD-9AF6-492B-A930-30AA2BF3D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EF615-AD2E-4471-B397-80EDEC648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1AB7ED-7B25-42DE-8A3A-22707F4BF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12241F-0D36-428A-8CFC-44404DDD6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FA2E79-1193-4526-BDC1-BC7B15F0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D767BC-04EC-4C97-8A32-D155E3CAA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669352-A286-487F-9ECE-0BE86A2B1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49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DFB81-D95A-4B60-B2CC-C9BB7F6CE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EF47BE-7F65-44F3-AD62-E2188E311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4F13-9F6B-44CC-810E-77532CB76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CDE06B-D0D0-42A2-B3EB-31D1B7C6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43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1CD9A1-F4CF-4050-A41D-0C7B9B495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58122C-C708-4734-A8C1-B018F0A1F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2CBD9-84E9-4568-BBC1-8F385E53B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85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D2DC-CD21-42B4-9E1D-E0B605FFD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99A7E-1C15-458C-9834-FCEC4BFBF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9D3423-57F1-476D-B99E-CF4384AF4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A150F-04F4-4D7C-9933-46271D6EB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D4887-CFB6-431D-8254-C71FE595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F7907-00D0-4246-8AE1-CF4CFB83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48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4A0A8-5F75-4C8F-B0BB-A56177E60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4E7A60-E46F-4B50-9093-84EF52915D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0105F-2468-4232-86C1-519A11A11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FD803-1C6B-48AE-9914-FB955CD76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9EFF9C-B95D-4A69-9D6C-92EB684C9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91CDE-9DB9-413B-9500-87F45D18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12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C6C5C-CE53-495E-905D-BF442F753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21ECE-B2F0-4210-9C6A-E3280746C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19128-DC7D-46F6-815F-96C1AA3F1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5FD6-6D9A-4764-B4A9-D737700CCEDD}" type="datetimeFigureOut">
              <a:rPr lang="en-GB" smtClean="0"/>
              <a:t>13/04/2023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3581F-C98C-44B0-BA5B-B36C5694A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4F4BE-C83B-4BE0-9A92-0A2B7E3B1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078B3-0759-4890-B728-69FA52D33F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29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young-workers/index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se.gov.uk/involvement/training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guidance/industri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se.gov.uk/simple-health-safety/workplace-facilities/health-safety.htm#_How_many_toilet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pubns/indg347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pubns/lawleaflet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employers-liability-insuranc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legislation/index.ht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riddor/reportable-incidents.ht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index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11" Type="http://schemas.openxmlformats.org/officeDocument/2006/relationships/image" Target="../media/image2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1999/3242/regulation/7/mad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simple-health-safety/policy/example-policy-statement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1999/3242/regulation/3/mad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se.gov.uk/simple-health-safety/risk/mv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ADF59E8-E143-4AA9-A91A-CB2FFA458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084" y="3959851"/>
            <a:ext cx="4562306" cy="1824922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DA0D3E8-94CB-49F9-9D6B-3F644BCD496C}"/>
              </a:ext>
            </a:extLst>
          </p:cNvPr>
          <p:cNvSpPr txBox="1">
            <a:spLocks/>
          </p:cNvSpPr>
          <p:nvPr/>
        </p:nvSpPr>
        <p:spPr>
          <a:xfrm>
            <a:off x="5940740" y="111615"/>
            <a:ext cx="6079810" cy="44494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spc="50" dirty="0">
                <a:ln w="0">
                  <a:solidFill>
                    <a:srgbClr val="90C44A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" panose="020B0603020202020204"/>
              </a:rPr>
              <a:t>Health and Safety:</a:t>
            </a:r>
          </a:p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spc="50" dirty="0">
                <a:ln w="0">
                  <a:solidFill>
                    <a:srgbClr val="90C44A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" panose="020B0603020202020204"/>
              </a:rPr>
              <a:t>Get the Basics Covered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196079A-EBB3-4CD5-AEE9-4384BC14189F}"/>
              </a:ext>
            </a:extLst>
          </p:cNvPr>
          <p:cNvSpPr txBox="1">
            <a:spLocks/>
          </p:cNvSpPr>
          <p:nvPr/>
        </p:nvSpPr>
        <p:spPr>
          <a:xfrm>
            <a:off x="5807390" y="2380041"/>
            <a:ext cx="4299666" cy="8710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D84EA1-47CA-4872-8728-6BF20E2437B3}"/>
              </a:ext>
            </a:extLst>
          </p:cNvPr>
          <p:cNvSpPr txBox="1"/>
          <p:nvPr/>
        </p:nvSpPr>
        <p:spPr>
          <a:xfrm>
            <a:off x="6096000" y="4697217"/>
            <a:ext cx="2628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>
                    <a:lumMod val="50000"/>
                  </a:schemeClr>
                </a:solidFill>
              </a:rPr>
              <a:t>With Dafydd Lloyd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451F84B8-2A7F-48CD-B753-BF66FE9C56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873" y="674510"/>
            <a:ext cx="4041462" cy="404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808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srgbClr val="BDE363"/>
                </a:solidFill>
              </a:rPr>
              <a:t>Consult your Workers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0" y="2065540"/>
            <a:ext cx="10833679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Must consult with all employees regarding: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Health and Safety and the work they do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How risks are controlled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The best ways of providing information and training</a:t>
            </a:r>
          </a:p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Smaller businesses more likely to be direct consultation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Larger businesses more likely to be through safety reps (appointed by employees or trade union NOT Employer)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638077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srgbClr val="BDE363"/>
                </a:solidFill>
              </a:rPr>
              <a:t>Provide Information and Training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0" y="2084590"/>
            <a:ext cx="10833679" cy="3621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Right level of information: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Hazards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Risks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Control Measure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Emergency Procedures</a:t>
            </a:r>
          </a:p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Can be simple information (e.g. Office environment)</a:t>
            </a:r>
          </a:p>
          <a:p>
            <a:pPr>
              <a:lnSpc>
                <a:spcPct val="200000"/>
              </a:lnSpc>
              <a:buClr>
                <a:srgbClr val="90C44A"/>
              </a:buClr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Which types of workers may have particular training needs?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9207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srgbClr val="BDE363"/>
                </a:solidFill>
              </a:rPr>
              <a:t>Provide Information and Training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0" y="2084590"/>
            <a:ext cx="10833679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Which types of workers may have particular training needs???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New recruits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People changing roles or taking on extra responsibilities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Young people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H&amp;S Reps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References – Guidance for employers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Young workers – HSE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  <a:p>
            <a:pPr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Training for H&amp;S Reps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Training (hse.gov.uk)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633470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BDE363"/>
                </a:solidFill>
              </a:rPr>
              <a:t>Have the Right Workplace Facilities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1" y="2008390"/>
            <a:ext cx="947449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Welfare Facilities</a:t>
            </a: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toilets/washbasins/drinking water/somewhere to rest and eat meals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Healthy Work Environment 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– 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Clean/temperature/ventilation/lighting/space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Safe Workplace 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–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 Maintained equipment/no obstructions/safety glass</a:t>
            </a:r>
          </a:p>
          <a:p>
            <a:pPr>
              <a:lnSpc>
                <a:spcPct val="150000"/>
              </a:lnSpc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References – HSE Guidance by Industry -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HSE: Guidance: Industries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  <a:p>
            <a:pPr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How many toilets -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Have the right toilets and washing facilities - HSE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723057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BDE363"/>
                </a:solidFill>
              </a:rPr>
              <a:t>First Aid at Work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1" y="2008390"/>
            <a:ext cx="1004599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Employers must make sure employees get immediate help if taken ill or injured at work – 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They must have: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A suitably stocked first aid kit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An Appointed Person (or more than one)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Information for all employees on First Aid arrangements</a:t>
            </a:r>
          </a:p>
          <a:p>
            <a:pPr lvl="1">
              <a:buClr>
                <a:srgbClr val="90C44A"/>
              </a:buClr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What do you need to consider in assessing First aid needs?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239405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BDE363"/>
                </a:solidFill>
              </a:rPr>
              <a:t>First Aid at Work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1" y="2008390"/>
            <a:ext cx="10045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What do you need to consider in assessing First aid needs?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9DED35-2E7B-4A6A-9F5E-55A6F88807D7}"/>
              </a:ext>
            </a:extLst>
          </p:cNvPr>
          <p:cNvSpPr txBox="1"/>
          <p:nvPr/>
        </p:nvSpPr>
        <p:spPr>
          <a:xfrm>
            <a:off x="679161" y="4381323"/>
            <a:ext cx="10045990" cy="1278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An appointed person must always be available whenever people are at work</a:t>
            </a:r>
            <a:endParaRPr lang="en-US" sz="16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 – Basic advice leaflet -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Basic advice on first aid at work (hse.gov.uk)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535A28-1292-4E59-B3CE-1D6BE56E3385}"/>
              </a:ext>
            </a:extLst>
          </p:cNvPr>
          <p:cNvSpPr txBox="1"/>
          <p:nvPr/>
        </p:nvSpPr>
        <p:spPr>
          <a:xfrm>
            <a:off x="1514103" y="2479536"/>
            <a:ext cx="462915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EBF1E9"/>
                </a:solidFill>
                <a:latin typeface="Trebuchet MS" panose="020B0603020202020204" pitchFamily="34" charset="0"/>
              </a:rPr>
              <a:t>Type of Work</a:t>
            </a:r>
          </a:p>
          <a:p>
            <a:pPr marL="342900" indent="-3429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EBF1E9"/>
                </a:solidFill>
                <a:latin typeface="Trebuchet MS" panose="020B0603020202020204" pitchFamily="34" charset="0"/>
              </a:rPr>
              <a:t>Hazards likely	</a:t>
            </a:r>
          </a:p>
          <a:p>
            <a:pPr marL="342900" indent="-3429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EBF1E9"/>
                </a:solidFill>
                <a:latin typeface="Trebuchet MS" panose="020B0603020202020204" pitchFamily="34" charset="0"/>
              </a:rPr>
              <a:t>Size of Workforce</a:t>
            </a:r>
          </a:p>
          <a:p>
            <a:pPr marL="342900" indent="-3429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EBF1E9"/>
                </a:solidFill>
                <a:latin typeface="Trebuchet MS" panose="020B0603020202020204" pitchFamily="34" charset="0"/>
              </a:rPr>
              <a:t>Absences of first aiders and appointed people</a:t>
            </a:r>
          </a:p>
          <a:p>
            <a:pPr marL="342900" indent="-3429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EBF1E9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27CFA2-0E6D-4B53-B6A1-81E03EC73878}"/>
              </a:ext>
            </a:extLst>
          </p:cNvPr>
          <p:cNvSpPr txBox="1"/>
          <p:nvPr/>
        </p:nvSpPr>
        <p:spPr>
          <a:xfrm>
            <a:off x="6313218" y="2479536"/>
            <a:ext cx="557249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EBF1E9"/>
                </a:solidFill>
                <a:latin typeface="Trebuchet MS" panose="020B0603020202020204" pitchFamily="34" charset="0"/>
              </a:rPr>
              <a:t>Working patterns</a:t>
            </a:r>
          </a:p>
          <a:p>
            <a:pPr marL="342900" indent="-3429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EBF1E9"/>
                </a:solidFill>
                <a:latin typeface="Trebuchet MS" panose="020B0603020202020204" pitchFamily="34" charset="0"/>
              </a:rPr>
              <a:t>History of accidents</a:t>
            </a:r>
          </a:p>
          <a:p>
            <a:pPr marL="342900" indent="-3429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EBF1E9"/>
                </a:solidFill>
                <a:latin typeface="Trebuchet MS" panose="020B0603020202020204" pitchFamily="34" charset="0"/>
              </a:rPr>
              <a:t>Travelling, remote, lone workers</a:t>
            </a:r>
          </a:p>
          <a:p>
            <a:pPr marL="342900" indent="-3429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EBF1E9"/>
                </a:solidFill>
                <a:latin typeface="Trebuchet MS" panose="020B0603020202020204" pitchFamily="34" charset="0"/>
              </a:rPr>
              <a:t>Access to emergency medical services</a:t>
            </a:r>
          </a:p>
        </p:txBody>
      </p:sp>
    </p:spTree>
    <p:extLst>
      <p:ext uri="{BB962C8B-B14F-4D97-AF65-F5344CB8AC3E}">
        <p14:creationId xmlns:p14="http://schemas.microsoft.com/office/powerpoint/2010/main" val="2341382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57200">
              <a:defRPr/>
            </a:pPr>
            <a:r>
              <a:rPr lang="en-US" sz="4000" dirty="0">
                <a:solidFill>
                  <a:srgbClr val="BDE363"/>
                </a:solidFill>
              </a:rPr>
              <a:t>Display the Law Photo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1" y="2008390"/>
            <a:ext cx="10045990" cy="3648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If you employ anyone you must, either:</a:t>
            </a: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Display the H&amp;S Law poster; or</a:t>
            </a: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Provide each worker with the relevant leaflet</a:t>
            </a:r>
          </a:p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Explains law and lists obligations of employers and workers</a:t>
            </a:r>
          </a:p>
          <a:p>
            <a:pPr>
              <a:lnSpc>
                <a:spcPct val="150000"/>
              </a:lnSpc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 -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lawleaflet.pdf (hse.gov.uk)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485543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BDE363"/>
                </a:solidFill>
              </a:rPr>
              <a:t>Get Insurance for Your Business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1" y="2008390"/>
            <a:ext cx="10045990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If you have employees, you will probably need Employers’ Liability (EL) Insurance.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Must be with an </a:t>
            </a:r>
            <a:r>
              <a:rPr lang="en-US" sz="2800" dirty="0" err="1">
                <a:solidFill>
                  <a:schemeClr val="bg1"/>
                </a:solidFill>
                <a:latin typeface="Trebuchet MS" panose="020B0603020202020204" pitchFamily="34" charset="0"/>
              </a:rPr>
              <a:t>authorised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 insurer regulated by the Financial Conduct Authority (FCA)</a:t>
            </a:r>
          </a:p>
          <a:p>
            <a:pPr>
              <a:lnSpc>
                <a:spcPct val="150000"/>
              </a:lnSpc>
              <a:buClr>
                <a:srgbClr val="90C44A"/>
              </a:buClr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>
              <a:buClr>
                <a:srgbClr val="90C44A"/>
              </a:buClr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 – Gov.uk – EL Insurance -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Employers' liability insurance - GOV.UK (www.gov.uk)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300813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BDE363"/>
                </a:solidFill>
              </a:rPr>
              <a:t>The Law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0" y="2008390"/>
            <a:ext cx="11169939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Criminal Law (Legislation enforced by HSE or LA)</a:t>
            </a: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Any fines are non-insurable</a:t>
            </a:r>
          </a:p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Civil Law – An employee or third party may claim compensation</a:t>
            </a: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Most compensation claims are insurable via EL insurance</a:t>
            </a:r>
          </a:p>
          <a:p>
            <a:pPr lvl="1">
              <a:lnSpc>
                <a:spcPct val="150000"/>
              </a:lnSpc>
              <a:buClr>
                <a:srgbClr val="90C44A"/>
              </a:buClr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 - 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Health and safety legislation - laws in the workplace (hse.gov.uk)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201341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BDE363"/>
                </a:solidFill>
              </a:rPr>
              <a:t>Report Accidents and Illness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1" y="2008390"/>
            <a:ext cx="10026940" cy="3648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If you have more than 10 employees you must have an accident book</a:t>
            </a:r>
          </a:p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RIDDOR (Reporting of Injuries, Diseases and Dangerous </a:t>
            </a:r>
            <a:r>
              <a:rPr lang="en-US" sz="2800" dirty="0" err="1">
                <a:solidFill>
                  <a:schemeClr val="bg1"/>
                </a:solidFill>
                <a:latin typeface="Trebuchet MS" panose="020B0603020202020204" pitchFamily="34" charset="0"/>
              </a:rPr>
              <a:t>Occurrances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 Regulations)</a:t>
            </a:r>
          </a:p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 –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Types of Reportable Incidents Reportable incidents - RIDDOR - HSE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18648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E6C60E-ACE3-4CD4-BF4F-939963786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5339" y="2513094"/>
            <a:ext cx="3406548" cy="1831811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GB" sz="6000" b="1" spc="50" dirty="0">
                <a:ln w="0">
                  <a:solidFill>
                    <a:srgbClr val="90C44A"/>
                  </a:solidFill>
                </a:ln>
                <a:solidFill>
                  <a:srgbClr val="659C3F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" panose="020B060302020202020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HSE </a:t>
            </a:r>
            <a:br>
              <a:rPr lang="en-GB" sz="6000" b="1" spc="50" dirty="0">
                <a:ln w="0">
                  <a:solidFill>
                    <a:srgbClr val="90C44A"/>
                  </a:solidFill>
                </a:ln>
                <a:solidFill>
                  <a:srgbClr val="659C3F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" panose="020B060302020202020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GB" sz="6000" b="1" spc="50" dirty="0">
                <a:ln w="0">
                  <a:solidFill>
                    <a:srgbClr val="90C44A"/>
                  </a:solidFill>
                </a:ln>
                <a:solidFill>
                  <a:srgbClr val="659C3F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" panose="020B060302020202020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endParaRPr lang="en-GB" sz="7200" b="1" spc="50" dirty="0">
              <a:ln w="0">
                <a:solidFill>
                  <a:srgbClr val="90C44A"/>
                </a:solidFill>
              </a:ln>
              <a:solidFill>
                <a:srgbClr val="659C3F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39FE55-5F24-4C8E-B2F4-04C602061A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437" r="23594" b="26496"/>
          <a:stretch/>
        </p:blipFill>
        <p:spPr>
          <a:xfrm>
            <a:off x="1096967" y="625474"/>
            <a:ext cx="7318372" cy="486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73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D62E3E-BAF9-4F58-AB62-FE5C162AF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281" y="1089066"/>
            <a:ext cx="3845136" cy="384513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A51708-9872-44A2-9741-8EB3273DCA16}"/>
              </a:ext>
            </a:extLst>
          </p:cNvPr>
          <p:cNvSpPr txBox="1"/>
          <p:nvPr/>
        </p:nvSpPr>
        <p:spPr>
          <a:xfrm>
            <a:off x="886197" y="2043418"/>
            <a:ext cx="6097978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13800" dirty="0">
                <a:solidFill>
                  <a:schemeClr val="bg1"/>
                </a:solidFill>
                <a:latin typeface="Trebuchet MS" panose="020B0603020202020204" pitchFamily="34" charset="0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942182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7B039E-6514-40AC-8089-1CC7EC17593D}"/>
              </a:ext>
            </a:extLst>
          </p:cNvPr>
          <p:cNvSpPr txBox="1"/>
          <p:nvPr/>
        </p:nvSpPr>
        <p:spPr>
          <a:xfrm>
            <a:off x="872986" y="3429000"/>
            <a:ext cx="62741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8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GB" sz="2800" dirty="0">
                <a:solidFill>
                  <a:schemeClr val="bg1"/>
                </a:solidFill>
              </a:rPr>
              <a:t>Tel: 03300 414589</a:t>
            </a:r>
          </a:p>
          <a:p>
            <a:pPr marL="457200" indent="-457200">
              <a:buSzPct val="150000"/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</a:pPr>
            <a:r>
              <a:rPr lang="en-GB" sz="2800" dirty="0">
                <a:solidFill>
                  <a:schemeClr val="bg1"/>
                </a:solidFill>
              </a:rPr>
              <a:t>Email: hello@effective-hrm.co.uk</a:t>
            </a:r>
          </a:p>
          <a:p>
            <a:pPr marL="457200" indent="-457200">
              <a:buSzPct val="150000"/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en-GB" sz="2800" dirty="0">
                <a:solidFill>
                  <a:schemeClr val="bg1"/>
                </a:solidFill>
              </a:rPr>
              <a:t>Website: www.effective-hrm.co.uk</a:t>
            </a:r>
          </a:p>
          <a:p>
            <a:pPr marL="457200" indent="-457200">
              <a:buSzPct val="150000"/>
              <a:buBlip>
                <a:blip r:embed="rId9">
                  <a:extLs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</a:buBlip>
            </a:pPr>
            <a:r>
              <a:rPr lang="en-GB" sz="2800" dirty="0">
                <a:solidFill>
                  <a:schemeClr val="bg1"/>
                </a:solidFill>
              </a:rPr>
              <a:t>Socials: @EffectiveHRM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5149059D-ABA2-4BFE-BB20-FE3F0CD66FB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22" y="-109257"/>
            <a:ext cx="7449203" cy="297968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116F8A-92E9-41A9-8BC1-349B1E530F5B}"/>
              </a:ext>
            </a:extLst>
          </p:cNvPr>
          <p:cNvSpPr txBox="1"/>
          <p:nvPr/>
        </p:nvSpPr>
        <p:spPr>
          <a:xfrm>
            <a:off x="839856" y="2365469"/>
            <a:ext cx="60926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90C44A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Contact us</a:t>
            </a:r>
          </a:p>
        </p:txBody>
      </p:sp>
    </p:spTree>
    <p:extLst>
      <p:ext uri="{BB962C8B-B14F-4D97-AF65-F5344CB8AC3E}">
        <p14:creationId xmlns:p14="http://schemas.microsoft.com/office/powerpoint/2010/main" val="3831338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E6C60E-ACE3-4CD4-BF4F-939963786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438" y="388875"/>
            <a:ext cx="12292211" cy="925575"/>
          </a:xfrm>
          <a:ln>
            <a:noFill/>
          </a:ln>
        </p:spPr>
        <p:txBody>
          <a:bodyPr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spc="50" dirty="0">
                <a:ln w="0">
                  <a:solidFill>
                    <a:srgbClr val="90C44A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" panose="020B0603020202020204"/>
              </a:rPr>
              <a:t>Health and Safety: </a:t>
            </a:r>
            <a:r>
              <a:rPr lang="en-US" sz="3600" b="1" spc="50" dirty="0">
                <a:ln w="0">
                  <a:solidFill>
                    <a:srgbClr val="90C44A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rebuchet MS" panose="020B0603020202020204"/>
              </a:rPr>
              <a:t>Get the Basics Covered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314450"/>
            <a:ext cx="799184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 w="0"/>
                <a:solidFill>
                  <a:srgbClr val="90C22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What we will cover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709431" y="2174958"/>
            <a:ext cx="5348469" cy="3539430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Appoint a Competent Person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Prepare a Health and Safety Policy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Risk Assessments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457200" indent="-457200" fontAlgn="t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Provide information and Training</a:t>
            </a:r>
          </a:p>
          <a:p>
            <a:pPr marL="457200" indent="-457200" fontAlgn="t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First Aid at Work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400EC3-941B-4640-A0D6-AF7BC7FE446C}"/>
              </a:ext>
            </a:extLst>
          </p:cNvPr>
          <p:cNvSpPr txBox="1"/>
          <p:nvPr/>
        </p:nvSpPr>
        <p:spPr>
          <a:xfrm>
            <a:off x="6096000" y="2170331"/>
            <a:ext cx="57531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Get Insurance for Your Business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Report Accidents and Illness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Consult your Workers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Have the Right Workplace Facilities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Display the Law Poster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  <a:p>
            <a:pPr marL="457200" indent="-4572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GB" sz="2800" i="0" u="none" strike="noStrike" kern="120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The Law</a:t>
            </a:r>
            <a:endParaRPr lang="en-GB" sz="2800" i="0" u="none" strike="noStrike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76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BDE363"/>
                </a:solidFill>
              </a:rPr>
              <a:t>Appoint a Competent Person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1006268" y="2022336"/>
            <a:ext cx="901403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The Law – Management of Health and safety at Work Regs 1999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Skills, knowledge, experience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chemeClr val="bg1"/>
                </a:solidFill>
                <a:latin typeface="Trebuchet MS" panose="020B0603020202020204" pitchFamily="34" charset="0"/>
              </a:rPr>
              <a:t>Recognise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 hazard, identify sensible controls 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Who can be a competent person in your business?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963266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BDE363"/>
                </a:solidFill>
              </a:rPr>
              <a:t>Appoint a Competent Person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1006268" y="2022336"/>
            <a:ext cx="9014032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Who can be a competent person in your business?</a:t>
            </a: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You</a:t>
            </a: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One or more of your workers</a:t>
            </a: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Someone from outside your business (e.g. H&amp;S Consultant)</a:t>
            </a:r>
          </a:p>
          <a:p>
            <a:pPr>
              <a:lnSpc>
                <a:spcPct val="150000"/>
              </a:lnSpc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Reference: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Management of Health and Safety at Work Regulations 1999 (legislation.gov.uk)</a:t>
            </a:r>
            <a:endParaRPr lang="en-US" sz="2800" dirty="0">
              <a:solidFill>
                <a:srgbClr val="659C3F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76538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srgbClr val="BDE363"/>
                </a:solidFill>
              </a:rPr>
              <a:t>Prepare a H&amp;S Policy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0" y="2065540"/>
            <a:ext cx="10833679" cy="30294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Every Business must have a policy for managing Health and Safety</a:t>
            </a:r>
          </a:p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If you have 5 members of staff, it must be written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It is intended to explain how you will manage Health and Safety </a:t>
            </a:r>
          </a:p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What are the 3 Sections of a Health and Safety Policy???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077329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srgbClr val="BDE363"/>
                </a:solidFill>
              </a:rPr>
              <a:t>Prepare a H&amp;S Policy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0" y="2065540"/>
            <a:ext cx="10833679" cy="3648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What are the 3 Sections of a Health and Safety Policy?</a:t>
            </a: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Part 1 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– Statement of Intent (by most senior person)</a:t>
            </a: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Part 2 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– Responsibilities for Health and Safety</a:t>
            </a:r>
            <a:endParaRPr lang="en-US" sz="2800" dirty="0">
              <a:solidFill>
                <a:srgbClr val="90C44A"/>
              </a:solidFill>
              <a:latin typeface="Trebuchet MS" panose="020B0603020202020204" pitchFamily="34" charset="0"/>
            </a:endParaRPr>
          </a:p>
          <a:p>
            <a:pPr marL="914400" lvl="1" indent="-457200">
              <a:lnSpc>
                <a:spcPct val="150000"/>
              </a:lnSpc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Part 3 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– Arrangements for Health and Safety</a:t>
            </a:r>
          </a:p>
          <a:p>
            <a:pPr lvl="1">
              <a:lnSpc>
                <a:spcPct val="150000"/>
              </a:lnSpc>
              <a:buClr>
                <a:srgbClr val="90C44A"/>
              </a:buClr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Reference: -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 health and safety policy (hse.gov.uk)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359029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srgbClr val="BDE363"/>
                </a:solidFill>
              </a:rPr>
              <a:t>Risk Assessment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0" y="2065540"/>
            <a:ext cx="1083367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Management of Health and Safety at Work regs 1999: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Identify Hazards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Identify  and Assess Risk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Take action to eliminate hazard or control the risk</a:t>
            </a:r>
          </a:p>
          <a:p>
            <a:pPr marL="914400" lvl="1" indent="-457200">
              <a:buClr>
                <a:srgbClr val="90C44A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Record your findings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This can be done by you or the appointed competent person</a:t>
            </a: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What is the Hierarchy of Risk Management – ERIC PD?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51436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DF2A87-7CCA-47E0-B965-BD072B3D6CE9}"/>
              </a:ext>
            </a:extLst>
          </p:cNvPr>
          <p:cNvSpPr/>
          <p:nvPr/>
        </p:nvSpPr>
        <p:spPr>
          <a:xfrm>
            <a:off x="523503" y="1257298"/>
            <a:ext cx="7991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dirty="0">
                <a:solidFill>
                  <a:srgbClr val="BDE363"/>
                </a:solidFill>
              </a:rPr>
              <a:t>Risk Assessment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BDE36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AA56A-AC6B-4B5F-B6AC-BE30A144AAC0}"/>
              </a:ext>
            </a:extLst>
          </p:cNvPr>
          <p:cNvSpPr txBox="1"/>
          <p:nvPr/>
        </p:nvSpPr>
        <p:spPr>
          <a:xfrm>
            <a:off x="679160" y="2065540"/>
            <a:ext cx="10833679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What is the Hierarchy of Risk Management – ERIC PD?</a:t>
            </a:r>
          </a:p>
          <a:p>
            <a:pPr lvl="1">
              <a:buClr>
                <a:srgbClr val="90C44A"/>
              </a:buClr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E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 – Eliminate</a:t>
            </a:r>
          </a:p>
          <a:p>
            <a:pPr lvl="1">
              <a:buClr>
                <a:srgbClr val="90C44A"/>
              </a:buClr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R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 – Reduce</a:t>
            </a:r>
          </a:p>
          <a:p>
            <a:pPr lvl="1">
              <a:buClr>
                <a:srgbClr val="90C44A"/>
              </a:buClr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I 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– Isolate</a:t>
            </a:r>
          </a:p>
          <a:p>
            <a:pPr lvl="1">
              <a:buClr>
                <a:srgbClr val="90C44A"/>
              </a:buClr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C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 – Control</a:t>
            </a:r>
          </a:p>
          <a:p>
            <a:pPr lvl="1">
              <a:buClr>
                <a:srgbClr val="90C44A"/>
              </a:buClr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P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 – Personal Protective Equipment </a:t>
            </a:r>
          </a:p>
          <a:p>
            <a:pPr lvl="1">
              <a:buClr>
                <a:srgbClr val="90C44A"/>
              </a:buClr>
            </a:pPr>
            <a:r>
              <a:rPr lang="en-US" sz="2800" dirty="0">
                <a:solidFill>
                  <a:srgbClr val="90C44A"/>
                </a:solidFill>
                <a:latin typeface="Trebuchet MS" panose="020B0603020202020204" pitchFamily="34" charset="0"/>
              </a:rPr>
              <a:t>D</a:t>
            </a:r>
            <a:r>
              <a:rPr lang="en-US" sz="2800" dirty="0">
                <a:solidFill>
                  <a:schemeClr val="bg1"/>
                </a:solidFill>
                <a:latin typeface="Trebuchet MS" panose="020B0603020202020204" pitchFamily="34" charset="0"/>
              </a:rPr>
              <a:t> - Discipline</a:t>
            </a:r>
          </a:p>
          <a:p>
            <a:pPr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Reference – The Law -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Management of Health and Safety at Work Regulations 1999 (legislation.gov.uk)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  <a:p>
            <a:pPr>
              <a:buClr>
                <a:srgbClr val="90C44A"/>
              </a:buClr>
            </a:pP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Example Risk Assessment - </a:t>
            </a:r>
            <a:r>
              <a:rPr lang="en-US" sz="1600" dirty="0">
                <a:solidFill>
                  <a:srgbClr val="659C3F"/>
                </a:solidFill>
                <a:latin typeface="Trebuchet MS" panose="020B0603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 risk assessment for motor vehicle repair workshop (hse.gov.uk)</a:t>
            </a:r>
            <a:endParaRPr lang="en-US" sz="1600" dirty="0">
              <a:solidFill>
                <a:srgbClr val="659C3F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457200" indent="-457200">
              <a:buClr>
                <a:srgbClr val="90C44A"/>
              </a:buClr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741AFEF-B09B-498F-A5DA-6E35C4D2BE2F}"/>
              </a:ext>
            </a:extLst>
          </p:cNvPr>
          <p:cNvSpPr txBox="1">
            <a:spLocks/>
          </p:cNvSpPr>
          <p:nvPr/>
        </p:nvSpPr>
        <p:spPr>
          <a:xfrm>
            <a:off x="434438" y="388875"/>
            <a:ext cx="11757561" cy="9255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Health and Safety: </a:t>
            </a:r>
            <a:r>
              <a:rPr kumimoji="0" lang="en-US" sz="3600" b="1" i="0" u="none" strike="noStrike" kern="1200" cap="none" spc="50" normalizeH="0" baseline="0" noProof="0" dirty="0">
                <a:ln w="0">
                  <a:solidFill>
                    <a:srgbClr val="90C44A"/>
                  </a:solidFill>
                </a:ln>
                <a:solidFill>
                  <a:srgbClr val="E7E6E6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rebuchet MS" panose="020B0603020202020204"/>
                <a:ea typeface="+mj-ea"/>
                <a:cs typeface="+mj-cs"/>
              </a:rPr>
              <a:t>Get the Basics Covered</a:t>
            </a:r>
            <a:endParaRPr kumimoji="0" lang="en-US" sz="4400" b="1" i="0" u="none" strike="noStrike" kern="1200" spc="50" normalizeH="0" baseline="0" noProof="0" dirty="0">
              <a:ln w="0">
                <a:solidFill>
                  <a:srgbClr val="90C44A"/>
                </a:solidFill>
              </a:ln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01802204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5876047-FAAB-454C-A261-1F0F372DA765}" vid="{25997DA3-0D86-4967-8DC6-E50020716E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F921D1B38AE5489D6E369E771D77D9" ma:contentTypeVersion="16" ma:contentTypeDescription="Create a new document." ma:contentTypeScope="" ma:versionID="8e95c8a95d9f2402a3d977beeb7caa1d">
  <xsd:schema xmlns:xsd="http://www.w3.org/2001/XMLSchema" xmlns:xs="http://www.w3.org/2001/XMLSchema" xmlns:p="http://schemas.microsoft.com/office/2006/metadata/properties" xmlns:ns2="4ae2a5b6-f38a-4832-b28b-6987cd8c284b" xmlns:ns3="604d85b6-3472-47c0-9596-cd61e8689566" targetNamespace="http://schemas.microsoft.com/office/2006/metadata/properties" ma:root="true" ma:fieldsID="029b8b874cc31f957bc2b1dceb3b398a" ns2:_="" ns3:_="">
    <xsd:import namespace="4ae2a5b6-f38a-4832-b28b-6987cd8c284b"/>
    <xsd:import namespace="604d85b6-3472-47c0-9596-cd61e86895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2a5b6-f38a-4832-b28b-6987cd8c28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c76e850-672f-4ca9-a7e9-8c245cd45a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4d85b6-3472-47c0-9596-cd61e868956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2588cff-fb1f-4ab7-a1f5-53acd1e2285a}" ma:internalName="TaxCatchAll" ma:showField="CatchAllData" ma:web="604d85b6-3472-47c0-9596-cd61e86895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4d85b6-3472-47c0-9596-cd61e8689566" xsi:nil="true"/>
    <lcf76f155ced4ddcb4097134ff3c332f xmlns="4ae2a5b6-f38a-4832-b28b-6987cd8c284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304615-3975-4ACB-B1E4-0D8626C35F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e2a5b6-f38a-4832-b28b-6987cd8c284b"/>
    <ds:schemaRef ds:uri="604d85b6-3472-47c0-9596-cd61e86895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0E1656-5A69-49C2-8B86-FA664AF63AE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3d99088c-e96d-440f-8461-c2943269d3d8"/>
    <ds:schemaRef ds:uri="fbb1ceb8-4f93-4944-a6fd-d51bb6363b3a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  <ds:schemaRef ds:uri="604d85b6-3472-47c0-9596-cd61e8689566"/>
    <ds:schemaRef ds:uri="4ae2a5b6-f38a-4832-b28b-6987cd8c284b"/>
  </ds:schemaRefs>
</ds:datastoreItem>
</file>

<file path=customXml/itemProps3.xml><?xml version="1.0" encoding="utf-8"?>
<ds:datastoreItem xmlns:ds="http://schemas.openxmlformats.org/officeDocument/2006/customXml" ds:itemID="{132A1687-7EC9-4D13-8471-2C002CD2E1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1281</Words>
  <Application>Microsoft Office PowerPoint</Application>
  <PresentationFormat>Widescreen</PresentationFormat>
  <Paragraphs>218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Theme1</vt:lpstr>
      <vt:lpstr>PowerPoint Presentation</vt:lpstr>
      <vt:lpstr>The HSE  Website</vt:lpstr>
      <vt:lpstr>Health and Safety: Get the Basics Covered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West</dc:creator>
  <cp:lastModifiedBy>Dafydd Lloyd</cp:lastModifiedBy>
  <cp:revision>383</cp:revision>
  <dcterms:created xsi:type="dcterms:W3CDTF">2022-03-30T01:57:31Z</dcterms:created>
  <dcterms:modified xsi:type="dcterms:W3CDTF">2023-04-13T10:06:42Z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0x0101002FF921D1B38AE5489D6E369E771D77D9</vt:lpwstr>
  </property>
  <property fmtid="{D5CDD505-2E9C-101B-9397-08002B2CF9AE}" pid="3" name="MediaServiceImageTags">
    <vt:lpwstr/>
  </property>
</Properties>
</file>